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Lst>
  <p:notesMasterIdLst>
    <p:notesMasterId r:id="rId23"/>
  </p:notesMasterIdLst>
  <p:handoutMasterIdLst>
    <p:handoutMasterId r:id="rId24"/>
  </p:handoutMasterIdLst>
  <p:sldIdLst>
    <p:sldId id="378" r:id="rId6"/>
    <p:sldId id="393" r:id="rId7"/>
    <p:sldId id="394" r:id="rId8"/>
    <p:sldId id="417" r:id="rId9"/>
    <p:sldId id="428" r:id="rId10"/>
    <p:sldId id="412" r:id="rId11"/>
    <p:sldId id="429" r:id="rId12"/>
    <p:sldId id="420" r:id="rId13"/>
    <p:sldId id="430" r:id="rId14"/>
    <p:sldId id="425" r:id="rId15"/>
    <p:sldId id="431" r:id="rId16"/>
    <p:sldId id="426" r:id="rId17"/>
    <p:sldId id="408" r:id="rId18"/>
    <p:sldId id="409" r:id="rId19"/>
    <p:sldId id="427" r:id="rId20"/>
    <p:sldId id="410" r:id="rId21"/>
    <p:sldId id="433" r:id="rId22"/>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393"/>
            <p14:sldId id="394"/>
            <p14:sldId id="417"/>
            <p14:sldId id="428"/>
            <p14:sldId id="412"/>
            <p14:sldId id="429"/>
            <p14:sldId id="420"/>
            <p14:sldId id="430"/>
            <p14:sldId id="425"/>
            <p14:sldId id="431"/>
            <p14:sldId id="426"/>
            <p14:sldId id="408"/>
            <p14:sldId id="409"/>
            <p14:sldId id="427"/>
            <p14:sldId id="410"/>
            <p14:sldId id="43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5C233"/>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84386" autoAdjust="0"/>
  </p:normalViewPr>
  <p:slideViewPr>
    <p:cSldViewPr snapToGrid="0" snapToObjects="1">
      <p:cViewPr varScale="1">
        <p:scale>
          <a:sx n="105" d="100"/>
          <a:sy n="105" d="100"/>
        </p:scale>
        <p:origin x="2515" y="7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Indtægter 2022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a-DK"/>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0"/>
          <c:showSerName val="0"/>
          <c:showPercent val="1"/>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C6422BF3-D27F-830A-7E42-9A8BBAF1E47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2485714" cy="786666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12/1/2022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26044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229647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96357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150472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133544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16752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263846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3346173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4.xlsx"/><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5.xlsx"/><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package" Target="../embeddings/Microsoft_Excel_Worksheet3.xlsx"/></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lstStyle/>
          <a:p>
            <a:r>
              <a:rPr lang="da-DK" dirty="0"/>
              <a:t>Institut for Kultur og Læring</a:t>
            </a:r>
            <a:br>
              <a:rPr lang="da-DK" dirty="0"/>
            </a:br>
            <a:r>
              <a:rPr lang="da-DK" sz="2400" dirty="0"/>
              <a:t>Medarbejdermøde 2./5. december 2022</a:t>
            </a:r>
          </a:p>
        </p:txBody>
      </p:sp>
      <p:sp>
        <p:nvSpPr>
          <p:cNvPr id="7" name="Pladsholder til tekst 6"/>
          <p:cNvSpPr>
            <a:spLocks noGrp="1"/>
          </p:cNvSpPr>
          <p:nvPr>
            <p:ph type="body" sz="quarter" idx="12"/>
          </p:nvPr>
        </p:nvSpPr>
        <p:spPr/>
        <p:txBody>
          <a:bodyPr/>
          <a:lstStyle/>
          <a:p>
            <a:r>
              <a:rPr lang="da-DK" dirty="0"/>
              <a:t>Budget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2906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5" name="Pladsholder til tekst 4"/>
          <p:cNvSpPr>
            <a:spLocks noGrp="1"/>
          </p:cNvSpPr>
          <p:nvPr>
            <p:ph type="body" sz="quarter" idx="12"/>
          </p:nvPr>
        </p:nvSpPr>
        <p:spPr/>
        <p:txBody>
          <a:bodyPr>
            <a:normAutofit/>
          </a:bodyPr>
          <a:lstStyle/>
          <a:p>
            <a:pPr marL="0" indent="0">
              <a:buNone/>
            </a:pPr>
            <a:r>
              <a:rPr lang="da-DK" b="1" dirty="0"/>
              <a:t>Krone-bevilling til studienævn</a:t>
            </a:r>
          </a:p>
          <a:p>
            <a:pPr marL="0" indent="0">
              <a:buNone/>
            </a:pPr>
            <a:endParaRPr lang="da-DK" b="1" dirty="0"/>
          </a:p>
          <a:p>
            <a:r>
              <a:rPr lang="da-DK" sz="1800" dirty="0">
                <a:effectLst/>
                <a:latin typeface="Calibri" panose="020F0502020204030204" pitchFamily="34" charset="0"/>
                <a:ea typeface="Calibri" panose="020F0502020204030204" pitchFamily="34" charset="0"/>
              </a:rPr>
              <a:t>Af </a:t>
            </a:r>
            <a:r>
              <a:rPr lang="da-DK" sz="1800" dirty="0" err="1">
                <a:effectLst/>
                <a:latin typeface="Calibri" panose="020F0502020204030204" pitchFamily="34" charset="0"/>
                <a:ea typeface="Calibri" panose="020F0502020204030204" pitchFamily="34" charset="0"/>
              </a:rPr>
              <a:t>kr.-bevillingen</a:t>
            </a:r>
            <a:r>
              <a:rPr lang="da-DK" sz="1800" dirty="0">
                <a:effectLst/>
                <a:latin typeface="Calibri" panose="020F0502020204030204" pitchFamily="34" charset="0"/>
                <a:ea typeface="Calibri" panose="020F0502020204030204" pitchFamily="34" charset="0"/>
              </a:rPr>
              <a:t> på 3.000 kr. pr. STÅ fratrækkes først omkostninger til:</a:t>
            </a:r>
          </a:p>
          <a:p>
            <a:pPr marL="681038" lvl="1"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Studienævn fælles </a:t>
            </a:r>
            <a:endParaRPr lang="da-DK" sz="1600" dirty="0">
              <a:effectLst/>
              <a:latin typeface="Calibri" panose="020F0502020204030204" pitchFamily="34" charset="0"/>
              <a:ea typeface="Calibri" panose="020F0502020204030204" pitchFamily="34" charset="0"/>
            </a:endParaRPr>
          </a:p>
          <a:p>
            <a:pPr marL="681038" lvl="1"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Udgifter til ekstern censur </a:t>
            </a:r>
            <a:endParaRPr lang="da-DK" sz="1600" dirty="0">
              <a:effectLst/>
              <a:latin typeface="Calibri" panose="020F0502020204030204" pitchFamily="34" charset="0"/>
              <a:ea typeface="Calibri" panose="020F0502020204030204" pitchFamily="34" charset="0"/>
            </a:endParaRPr>
          </a:p>
          <a:p>
            <a:pPr marL="681038" lvl="1"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Basistildeling af studentermedhjælp og ruskoordinatorer</a:t>
            </a:r>
            <a:endParaRPr lang="da-DK" sz="1600" dirty="0">
              <a:effectLst/>
              <a:latin typeface="Calibri" panose="020F0502020204030204" pitchFamily="34" charset="0"/>
              <a:ea typeface="Calibri" panose="020F0502020204030204" pitchFamily="34" charset="0"/>
            </a:endParaRPr>
          </a:p>
          <a:p>
            <a:r>
              <a:rPr lang="da-DK" sz="1800" dirty="0">
                <a:effectLst/>
                <a:latin typeface="Calibri" panose="020F0502020204030204" pitchFamily="34" charset="0"/>
                <a:ea typeface="Calibri" panose="020F0502020204030204" pitchFamily="34" charset="0"/>
              </a:rPr>
              <a:t>Det betyder at restbeløbet, som fordeles efter STÅ bliver 490 kr. pr. STÅ i 2023</a:t>
            </a:r>
          </a:p>
        </p:txBody>
      </p:sp>
      <p:sp>
        <p:nvSpPr>
          <p:cNvPr id="6" name="Titel 3"/>
          <p:cNvSpPr>
            <a:spLocks noGrp="1"/>
          </p:cNvSpPr>
          <p:nvPr>
            <p:ph type="title"/>
          </p:nvPr>
        </p:nvSpPr>
        <p:spPr>
          <a:xfrm>
            <a:off x="587374" y="359273"/>
            <a:ext cx="5831899" cy="1621619"/>
          </a:xfrm>
        </p:spPr>
        <p:txBody>
          <a:bodyPr/>
          <a:lstStyle/>
          <a:p>
            <a:r>
              <a:rPr lang="da-DK" dirty="0"/>
              <a:t>Uddannelsesmidler </a:t>
            </a:r>
            <a:r>
              <a:rPr lang="da-DK" sz="2400" dirty="0"/>
              <a:t>Forbrugsomkostninger</a:t>
            </a:r>
          </a:p>
        </p:txBody>
      </p:sp>
      <p:graphicFrame>
        <p:nvGraphicFramePr>
          <p:cNvPr id="4" name="Objekt 3">
            <a:extLst>
              <a:ext uri="{FF2B5EF4-FFF2-40B4-BE49-F238E27FC236}">
                <a16:creationId xmlns:a16="http://schemas.microsoft.com/office/drawing/2014/main" id="{C3D414AD-66E0-36B8-E66D-7A0C09ACC185}"/>
              </a:ext>
            </a:extLst>
          </p:cNvPr>
          <p:cNvGraphicFramePr>
            <a:graphicFrameLocks noChangeAspect="1"/>
          </p:cNvGraphicFramePr>
          <p:nvPr>
            <p:extLst>
              <p:ext uri="{D42A27DB-BD31-4B8C-83A1-F6EECF244321}">
                <p14:modId xmlns:p14="http://schemas.microsoft.com/office/powerpoint/2010/main" val="1184778857"/>
              </p:ext>
            </p:extLst>
          </p:nvPr>
        </p:nvGraphicFramePr>
        <p:xfrm>
          <a:off x="6096000" y="2143359"/>
          <a:ext cx="5526595" cy="2844277"/>
        </p:xfrm>
        <a:graphic>
          <a:graphicData uri="http://schemas.openxmlformats.org/presentationml/2006/ole">
            <mc:AlternateContent xmlns:mc="http://schemas.openxmlformats.org/markup-compatibility/2006">
              <mc:Choice xmlns:v="urn:schemas-microsoft-com:vml" Requires="v">
                <p:oleObj name="Worksheet" r:id="rId2" imgW="3954856" imgH="2034390" progId="Excel.Sheet.12">
                  <p:embed/>
                </p:oleObj>
              </mc:Choice>
              <mc:Fallback>
                <p:oleObj name="Worksheet" r:id="rId2" imgW="3954856" imgH="2034390" progId="Excel.Sheet.12">
                  <p:embed/>
                  <p:pic>
                    <p:nvPicPr>
                      <p:cNvPr id="0" name=""/>
                      <p:cNvPicPr/>
                      <p:nvPr/>
                    </p:nvPicPr>
                    <p:blipFill>
                      <a:blip r:embed="rId3"/>
                      <a:stretch>
                        <a:fillRect/>
                      </a:stretch>
                    </p:blipFill>
                    <p:spPr>
                      <a:xfrm>
                        <a:off x="6096000" y="2143359"/>
                        <a:ext cx="5526595" cy="2844277"/>
                      </a:xfrm>
                      <a:prstGeom prst="rect">
                        <a:avLst/>
                      </a:prstGeom>
                    </p:spPr>
                  </p:pic>
                </p:oleObj>
              </mc:Fallback>
            </mc:AlternateContent>
          </a:graphicData>
        </a:graphic>
      </p:graphicFrame>
    </p:spTree>
    <p:extLst>
      <p:ext uri="{BB962C8B-B14F-4D97-AF65-F5344CB8AC3E}">
        <p14:creationId xmlns:p14="http://schemas.microsoft.com/office/powerpoint/2010/main" val="326635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83CA72B3-652F-C1B3-C8F8-C55FF440A56D}"/>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4" name="Titel 3">
            <a:extLst>
              <a:ext uri="{FF2B5EF4-FFF2-40B4-BE49-F238E27FC236}">
                <a16:creationId xmlns:a16="http://schemas.microsoft.com/office/drawing/2014/main" id="{25F5523A-03E7-6752-4F70-DEE6819D3133}"/>
              </a:ext>
            </a:extLst>
          </p:cNvPr>
          <p:cNvSpPr>
            <a:spLocks noGrp="1"/>
          </p:cNvSpPr>
          <p:nvPr>
            <p:ph type="title"/>
          </p:nvPr>
        </p:nvSpPr>
        <p:spPr/>
        <p:txBody>
          <a:bodyPr/>
          <a:lstStyle/>
          <a:p>
            <a:r>
              <a:rPr lang="da-DK" dirty="0"/>
              <a:t>Forskningsmidler</a:t>
            </a:r>
            <a:br>
              <a:rPr lang="da-DK" dirty="0"/>
            </a:br>
            <a:endParaRPr lang="da-DK" dirty="0"/>
          </a:p>
        </p:txBody>
      </p:sp>
      <p:sp>
        <p:nvSpPr>
          <p:cNvPr id="5" name="Pladsholder til tekst 4">
            <a:extLst>
              <a:ext uri="{FF2B5EF4-FFF2-40B4-BE49-F238E27FC236}">
                <a16:creationId xmlns:a16="http://schemas.microsoft.com/office/drawing/2014/main" id="{E132DEEA-5618-A5F4-62B3-714A56B56195}"/>
              </a:ext>
            </a:extLst>
          </p:cNvPr>
          <p:cNvSpPr>
            <a:spLocks noGrp="1"/>
          </p:cNvSpPr>
          <p:nvPr>
            <p:ph type="body" sz="quarter" idx="12"/>
          </p:nvPr>
        </p:nvSpPr>
        <p:spPr/>
        <p:txBody>
          <a:bodyPr>
            <a:normAutofit lnSpcReduction="10000"/>
          </a:bodyPr>
          <a:lstStyle/>
          <a:p>
            <a:r>
              <a:rPr lang="da-DK" dirty="0"/>
              <a:t>Forskningsmidler</a:t>
            </a:r>
          </a:p>
          <a:p>
            <a:pPr lvl="1"/>
            <a:r>
              <a:rPr lang="da-DK" dirty="0"/>
              <a:t>Sektionsmidler</a:t>
            </a:r>
          </a:p>
          <a:p>
            <a:pPr lvl="1"/>
            <a:r>
              <a:rPr lang="da-DK" dirty="0"/>
              <a:t>Forskningsgruppemidler</a:t>
            </a:r>
          </a:p>
          <a:p>
            <a:pPr lvl="1"/>
            <a:r>
              <a:rPr lang="da-DK" dirty="0"/>
              <a:t>Annuum</a:t>
            </a:r>
          </a:p>
          <a:p>
            <a:pPr lvl="1"/>
            <a:r>
              <a:rPr lang="da-DK" dirty="0"/>
              <a:t>Interne projekter</a:t>
            </a:r>
          </a:p>
          <a:p>
            <a:pPr lvl="1"/>
            <a:r>
              <a:rPr lang="da-DK" dirty="0" err="1"/>
              <a:t>LABs</a:t>
            </a:r>
            <a:endParaRPr lang="da-DK" dirty="0"/>
          </a:p>
          <a:p>
            <a:pPr lvl="1"/>
            <a:r>
              <a:rPr lang="da-DK" dirty="0"/>
              <a:t>Konferencer</a:t>
            </a:r>
          </a:p>
          <a:p>
            <a:pPr lvl="1"/>
            <a:r>
              <a:rPr lang="da-DK" dirty="0"/>
              <a:t>Ph.d.-program</a:t>
            </a:r>
          </a:p>
          <a:p>
            <a:pPr lvl="1"/>
            <a:r>
              <a:rPr lang="da-DK" dirty="0"/>
              <a:t>IT-pulje</a:t>
            </a:r>
          </a:p>
          <a:p>
            <a:pPr lvl="1"/>
            <a:endParaRPr lang="da-DK" b="1" dirty="0">
              <a:solidFill>
                <a:srgbClr val="00B050"/>
              </a:solidFill>
            </a:endParaRPr>
          </a:p>
          <a:p>
            <a:pPr lvl="1"/>
            <a:r>
              <a:rPr lang="da-DK" b="1" dirty="0">
                <a:solidFill>
                  <a:srgbClr val="00B050"/>
                </a:solidFill>
              </a:rPr>
              <a:t>For at bruge midler skal der laves en rekvisition i EVITA!</a:t>
            </a:r>
          </a:p>
          <a:p>
            <a:pPr lvl="1"/>
            <a:endParaRPr lang="da-DK" dirty="0"/>
          </a:p>
        </p:txBody>
      </p:sp>
      <p:sp>
        <p:nvSpPr>
          <p:cNvPr id="6" name="Titel 3">
            <a:extLst>
              <a:ext uri="{FF2B5EF4-FFF2-40B4-BE49-F238E27FC236}">
                <a16:creationId xmlns:a16="http://schemas.microsoft.com/office/drawing/2014/main" id="{336243EB-E364-F451-DABA-C916D4DDEF07}"/>
              </a:ext>
            </a:extLst>
          </p:cNvPr>
          <p:cNvSpPr txBox="1">
            <a:spLocks/>
          </p:cNvSpPr>
          <p:nvPr/>
        </p:nvSpPr>
        <p:spPr>
          <a:xfrm>
            <a:off x="6968452" y="354579"/>
            <a:ext cx="4490445" cy="1621619"/>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200" dirty="0"/>
              <a:t>Sektionsmidler</a:t>
            </a:r>
            <a:br>
              <a:rPr lang="da-DK" dirty="0"/>
            </a:br>
            <a:endParaRPr lang="da-DK" dirty="0"/>
          </a:p>
        </p:txBody>
      </p:sp>
      <p:sp>
        <p:nvSpPr>
          <p:cNvPr id="7" name="Pladsholder til tekst 4">
            <a:extLst>
              <a:ext uri="{FF2B5EF4-FFF2-40B4-BE49-F238E27FC236}">
                <a16:creationId xmlns:a16="http://schemas.microsoft.com/office/drawing/2014/main" id="{3EC6D52E-1FE6-7E6D-7416-DC97FBB8C7F7}"/>
              </a:ext>
            </a:extLst>
          </p:cNvPr>
          <p:cNvSpPr txBox="1">
            <a:spLocks/>
          </p:cNvSpPr>
          <p:nvPr/>
        </p:nvSpPr>
        <p:spPr>
          <a:xfrm>
            <a:off x="6908947" y="1209965"/>
            <a:ext cx="4490445" cy="2955636"/>
          </a:xfrm>
          <a:prstGeom prst="rect">
            <a:avLst/>
          </a:prstGeom>
        </p:spPr>
        <p:txBody>
          <a:bodyPr vert="horz" lIns="0" tIns="45720" rIns="0" bIns="45720" rtlCol="0">
            <a:normAutofit lnSpcReduction="10000"/>
          </a:bodyPr>
          <a:lstStyle>
            <a:lvl1pPr marL="285750" indent="-285750" algn="l" defTabSz="914318" rtl="0" eaLnBrk="1" latinLnBrk="0" hangingPunct="1">
              <a:lnSpc>
                <a:spcPct val="100000"/>
              </a:lnSpc>
              <a:spcBef>
                <a:spcPts val="600"/>
              </a:spcBef>
              <a:buFontTx/>
              <a:buBlip>
                <a:blip r:embed="rId2"/>
              </a:buBlip>
              <a:defRPr sz="1600" kern="1200" spc="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da-DK" dirty="0"/>
              <a:t>Grundbevillingen = 6.900 kr. pr. PLA</a:t>
            </a:r>
          </a:p>
          <a:p>
            <a:pPr marL="0" indent="0">
              <a:buFontTx/>
              <a:buNone/>
            </a:pPr>
            <a:r>
              <a:rPr lang="da-DK" dirty="0"/>
              <a:t>Midlerne pr. sektion er ikke 100% øremærket specifikke områder, men det forventes at de bl.a. bruges til</a:t>
            </a:r>
          </a:p>
          <a:p>
            <a:r>
              <a:rPr lang="da-DK" dirty="0"/>
              <a:t>Kompetenceudvikling</a:t>
            </a:r>
          </a:p>
          <a:p>
            <a:r>
              <a:rPr lang="da-DK" dirty="0"/>
              <a:t>Medfinansiering til rejser og konferencer</a:t>
            </a:r>
          </a:p>
          <a:p>
            <a:r>
              <a:rPr lang="da-DK" dirty="0"/>
              <a:t>Rådighedssum</a:t>
            </a:r>
          </a:p>
          <a:p>
            <a:pPr marL="0" indent="0">
              <a:buFontTx/>
              <a:buNone/>
            </a:pPr>
            <a:endParaRPr lang="da-DK" dirty="0"/>
          </a:p>
          <a:p>
            <a:pPr marL="0" indent="0">
              <a:buFontTx/>
              <a:buNone/>
            </a:pPr>
            <a:r>
              <a:rPr lang="da-DK" b="1" i="1" dirty="0"/>
              <a:t>Kompetenceudvikling aftales individuelt med personaleleder.</a:t>
            </a:r>
          </a:p>
        </p:txBody>
      </p:sp>
      <p:pic>
        <p:nvPicPr>
          <p:cNvPr id="8" name="Billede 7">
            <a:extLst>
              <a:ext uri="{FF2B5EF4-FFF2-40B4-BE49-F238E27FC236}">
                <a16:creationId xmlns:a16="http://schemas.microsoft.com/office/drawing/2014/main" id="{2478597A-4878-EEC7-B8DB-51774A7DE2AE}"/>
              </a:ext>
            </a:extLst>
          </p:cNvPr>
          <p:cNvPicPr>
            <a:picLocks noChangeAspect="1"/>
          </p:cNvPicPr>
          <p:nvPr/>
        </p:nvPicPr>
        <p:blipFill>
          <a:blip r:embed="rId4"/>
          <a:stretch>
            <a:fillRect/>
          </a:stretch>
        </p:blipFill>
        <p:spPr>
          <a:xfrm>
            <a:off x="7646101" y="4338092"/>
            <a:ext cx="3136098" cy="1557382"/>
          </a:xfrm>
          <a:prstGeom prst="rect">
            <a:avLst/>
          </a:prstGeom>
        </p:spPr>
      </p:pic>
    </p:spTree>
    <p:extLst>
      <p:ext uri="{BB962C8B-B14F-4D97-AF65-F5344CB8AC3E}">
        <p14:creationId xmlns:p14="http://schemas.microsoft.com/office/powerpoint/2010/main" val="21974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87374" y="359274"/>
            <a:ext cx="7586808" cy="880802"/>
          </a:xfrm>
        </p:spPr>
        <p:txBody>
          <a:bodyPr/>
          <a:lstStyle/>
          <a:p>
            <a:r>
              <a:rPr lang="da-DK" dirty="0" err="1"/>
              <a:t>Forskningsgruppermidler</a:t>
            </a:r>
            <a:br>
              <a:rPr lang="da-DK" dirty="0"/>
            </a:br>
            <a:endParaRPr lang="da-DK" dirty="0"/>
          </a:p>
        </p:txBody>
      </p:sp>
      <p:pic>
        <p:nvPicPr>
          <p:cNvPr id="8" name="Billede 7">
            <a:extLst>
              <a:ext uri="{FF2B5EF4-FFF2-40B4-BE49-F238E27FC236}">
                <a16:creationId xmlns:a16="http://schemas.microsoft.com/office/drawing/2014/main" id="{A1E5DB4F-0706-9C21-AF71-CDAB1213EC64}"/>
              </a:ext>
            </a:extLst>
          </p:cNvPr>
          <p:cNvPicPr>
            <a:picLocks noChangeAspect="1"/>
          </p:cNvPicPr>
          <p:nvPr/>
        </p:nvPicPr>
        <p:blipFill>
          <a:blip r:embed="rId2"/>
          <a:stretch>
            <a:fillRect/>
          </a:stretch>
        </p:blipFill>
        <p:spPr>
          <a:xfrm>
            <a:off x="7589323" y="1512888"/>
            <a:ext cx="3750564" cy="1786128"/>
          </a:xfrm>
          <a:prstGeom prst="rect">
            <a:avLst/>
          </a:prstGeom>
        </p:spPr>
      </p:pic>
      <p:pic>
        <p:nvPicPr>
          <p:cNvPr id="9" name="Billede 8">
            <a:extLst>
              <a:ext uri="{FF2B5EF4-FFF2-40B4-BE49-F238E27FC236}">
                <a16:creationId xmlns:a16="http://schemas.microsoft.com/office/drawing/2014/main" id="{3A8962EF-5B9D-1F26-9190-3091CB712754}"/>
              </a:ext>
            </a:extLst>
          </p:cNvPr>
          <p:cNvPicPr>
            <a:picLocks noChangeAspect="1"/>
          </p:cNvPicPr>
          <p:nvPr/>
        </p:nvPicPr>
        <p:blipFill>
          <a:blip r:embed="rId3"/>
          <a:stretch>
            <a:fillRect/>
          </a:stretch>
        </p:blipFill>
        <p:spPr>
          <a:xfrm>
            <a:off x="592693" y="1512888"/>
            <a:ext cx="2758440" cy="4442460"/>
          </a:xfrm>
          <a:prstGeom prst="rect">
            <a:avLst/>
          </a:prstGeom>
        </p:spPr>
      </p:pic>
      <p:pic>
        <p:nvPicPr>
          <p:cNvPr id="10" name="Billede 9">
            <a:extLst>
              <a:ext uri="{FF2B5EF4-FFF2-40B4-BE49-F238E27FC236}">
                <a16:creationId xmlns:a16="http://schemas.microsoft.com/office/drawing/2014/main" id="{9C841E71-AF80-2025-4754-310252D5AE3E}"/>
              </a:ext>
            </a:extLst>
          </p:cNvPr>
          <p:cNvPicPr>
            <a:picLocks noChangeAspect="1"/>
          </p:cNvPicPr>
          <p:nvPr/>
        </p:nvPicPr>
        <p:blipFill>
          <a:blip r:embed="rId4"/>
          <a:stretch>
            <a:fillRect/>
          </a:stretch>
        </p:blipFill>
        <p:spPr>
          <a:xfrm>
            <a:off x="3917272" y="1512888"/>
            <a:ext cx="3105912" cy="4418076"/>
          </a:xfrm>
          <a:prstGeom prst="rect">
            <a:avLst/>
          </a:prstGeom>
        </p:spPr>
      </p:pic>
    </p:spTree>
    <p:extLst>
      <p:ext uri="{BB962C8B-B14F-4D97-AF65-F5344CB8AC3E}">
        <p14:creationId xmlns:p14="http://schemas.microsoft.com/office/powerpoint/2010/main" val="274223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13</a:t>
            </a:fld>
            <a:endParaRPr lang="en-US" dirty="0"/>
          </a:p>
        </p:txBody>
      </p:sp>
      <p:sp>
        <p:nvSpPr>
          <p:cNvPr id="4" name="Titel 3"/>
          <p:cNvSpPr>
            <a:spLocks noGrp="1"/>
          </p:cNvSpPr>
          <p:nvPr>
            <p:ph type="title"/>
          </p:nvPr>
        </p:nvSpPr>
        <p:spPr>
          <a:xfrm>
            <a:off x="587374" y="359273"/>
            <a:ext cx="4490445" cy="943055"/>
          </a:xfrm>
        </p:spPr>
        <p:txBody>
          <a:bodyPr/>
          <a:lstStyle/>
          <a:p>
            <a:r>
              <a:rPr lang="da-DK" dirty="0"/>
              <a:t>Annuum</a:t>
            </a:r>
          </a:p>
        </p:txBody>
      </p:sp>
      <p:sp>
        <p:nvSpPr>
          <p:cNvPr id="5" name="Pladsholder til tekst 4"/>
          <p:cNvSpPr>
            <a:spLocks noGrp="1"/>
          </p:cNvSpPr>
          <p:nvPr>
            <p:ph type="body" sz="quarter" idx="12"/>
          </p:nvPr>
        </p:nvSpPr>
        <p:spPr>
          <a:xfrm>
            <a:off x="587375" y="1495313"/>
            <a:ext cx="5049632" cy="4693051"/>
          </a:xfrm>
        </p:spPr>
        <p:txBody>
          <a:bodyPr>
            <a:normAutofit/>
          </a:bodyPr>
          <a:lstStyle/>
          <a:p>
            <a:r>
              <a:rPr lang="da-DK" dirty="0"/>
              <a:t>Der er afsat et rådighedsbeløb på </a:t>
            </a:r>
            <a:r>
              <a:rPr lang="da-DK" b="1" dirty="0"/>
              <a:t>8.000</a:t>
            </a:r>
            <a:r>
              <a:rPr lang="da-DK" dirty="0"/>
              <a:t> kr. til hver fuldtidsansat PLA.</a:t>
            </a:r>
          </a:p>
          <a:p>
            <a:pPr lvl="1"/>
            <a:r>
              <a:rPr lang="da-DK" dirty="0"/>
              <a:t>Beløbet skal bruges på forskningsrelaterede udgifter så som</a:t>
            </a:r>
          </a:p>
          <a:p>
            <a:pPr lvl="2"/>
            <a:r>
              <a:rPr lang="da-DK" dirty="0"/>
              <a:t>Konferencer (SKAL godkendes af ledelsen)</a:t>
            </a:r>
          </a:p>
          <a:p>
            <a:pPr lvl="2"/>
            <a:r>
              <a:rPr lang="da-DK" dirty="0"/>
              <a:t>Rejser (SKAL godkendes af ledelsen)</a:t>
            </a:r>
          </a:p>
          <a:p>
            <a:pPr lvl="2"/>
            <a:r>
              <a:rPr lang="da-DK" dirty="0"/>
              <a:t>Skriveophold (SKAL godkendes af ledelsen)</a:t>
            </a:r>
          </a:p>
          <a:p>
            <a:pPr lvl="2"/>
            <a:r>
              <a:rPr lang="da-DK" dirty="0"/>
              <a:t>Bøger</a:t>
            </a:r>
          </a:p>
          <a:p>
            <a:pPr lvl="2"/>
            <a:r>
              <a:rPr lang="da-DK" dirty="0"/>
              <a:t>Studentermedhjælp</a:t>
            </a:r>
          </a:p>
          <a:p>
            <a:pPr lvl="2"/>
            <a:r>
              <a:rPr lang="da-DK" dirty="0" err="1"/>
              <a:t>Transkribering</a:t>
            </a:r>
            <a:r>
              <a:rPr lang="da-DK" dirty="0"/>
              <a:t>, </a:t>
            </a:r>
            <a:r>
              <a:rPr lang="da-DK" dirty="0" err="1"/>
              <a:t>Review</a:t>
            </a:r>
            <a:r>
              <a:rPr lang="da-DK" dirty="0"/>
              <a:t>, …….</a:t>
            </a:r>
          </a:p>
          <a:p>
            <a:pPr lvl="2"/>
            <a:endParaRPr lang="da-DK" dirty="0"/>
          </a:p>
          <a:p>
            <a:r>
              <a:rPr lang="da-DK" dirty="0"/>
              <a:t>Der er også afsat Annuum midler til Ph.d. men beløbsstørrelsen afhænger af ansættelse/kontrakt/indskrivning</a:t>
            </a:r>
          </a:p>
        </p:txBody>
      </p:sp>
      <p:sp>
        <p:nvSpPr>
          <p:cNvPr id="6" name="Titel 3"/>
          <p:cNvSpPr txBox="1">
            <a:spLocks/>
          </p:cNvSpPr>
          <p:nvPr/>
        </p:nvSpPr>
        <p:spPr>
          <a:xfrm>
            <a:off x="6849442" y="367564"/>
            <a:ext cx="4490445" cy="1621619"/>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endParaRPr lang="da-DK" dirty="0"/>
          </a:p>
        </p:txBody>
      </p:sp>
      <p:sp>
        <p:nvSpPr>
          <p:cNvPr id="8" name="Titel 3">
            <a:extLst>
              <a:ext uri="{FF2B5EF4-FFF2-40B4-BE49-F238E27FC236}">
                <a16:creationId xmlns:a16="http://schemas.microsoft.com/office/drawing/2014/main" id="{4E796178-B0A3-472E-89F1-C16E914B8347}"/>
              </a:ext>
            </a:extLst>
          </p:cNvPr>
          <p:cNvSpPr txBox="1">
            <a:spLocks/>
          </p:cNvSpPr>
          <p:nvPr/>
        </p:nvSpPr>
        <p:spPr>
          <a:xfrm>
            <a:off x="6730432" y="354580"/>
            <a:ext cx="4490445" cy="947748"/>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200" dirty="0"/>
              <a:t>LAB-midler</a:t>
            </a:r>
            <a:br>
              <a:rPr lang="da-DK" dirty="0"/>
            </a:br>
            <a:endParaRPr lang="da-DK" dirty="0"/>
          </a:p>
        </p:txBody>
      </p:sp>
      <p:graphicFrame>
        <p:nvGraphicFramePr>
          <p:cNvPr id="2" name="Objekt 1">
            <a:extLst>
              <a:ext uri="{FF2B5EF4-FFF2-40B4-BE49-F238E27FC236}">
                <a16:creationId xmlns:a16="http://schemas.microsoft.com/office/drawing/2014/main" id="{7EB289BF-2B9C-938E-4DA2-3EBB12EC90D6}"/>
              </a:ext>
            </a:extLst>
          </p:cNvPr>
          <p:cNvGraphicFramePr>
            <a:graphicFrameLocks noChangeAspect="1"/>
          </p:cNvGraphicFramePr>
          <p:nvPr>
            <p:extLst>
              <p:ext uri="{D42A27DB-BD31-4B8C-83A1-F6EECF244321}">
                <p14:modId xmlns:p14="http://schemas.microsoft.com/office/powerpoint/2010/main" val="2921220612"/>
              </p:ext>
            </p:extLst>
          </p:nvPr>
        </p:nvGraphicFramePr>
        <p:xfrm>
          <a:off x="6730432" y="1495313"/>
          <a:ext cx="4251325" cy="1394702"/>
        </p:xfrm>
        <a:graphic>
          <a:graphicData uri="http://schemas.openxmlformats.org/presentationml/2006/ole">
            <mc:AlternateContent xmlns:mc="http://schemas.openxmlformats.org/markup-compatibility/2006">
              <mc:Choice xmlns:v="urn:schemas-microsoft-com:vml" Requires="v">
                <p:oleObj name="Worksheet" r:id="rId2" imgW="2811650" imgH="922043" progId="Excel.Sheet.12">
                  <p:embed/>
                </p:oleObj>
              </mc:Choice>
              <mc:Fallback>
                <p:oleObj name="Worksheet" r:id="rId2" imgW="2811650" imgH="922043" progId="Excel.Sheet.12">
                  <p:embed/>
                  <p:pic>
                    <p:nvPicPr>
                      <p:cNvPr id="0" name=""/>
                      <p:cNvPicPr/>
                      <p:nvPr/>
                    </p:nvPicPr>
                    <p:blipFill>
                      <a:blip r:embed="rId3"/>
                      <a:stretch>
                        <a:fillRect/>
                      </a:stretch>
                    </p:blipFill>
                    <p:spPr>
                      <a:xfrm>
                        <a:off x="6730432" y="1495313"/>
                        <a:ext cx="4251325" cy="1394702"/>
                      </a:xfrm>
                      <a:prstGeom prst="rect">
                        <a:avLst/>
                      </a:prstGeom>
                    </p:spPr>
                  </p:pic>
                </p:oleObj>
              </mc:Fallback>
            </mc:AlternateContent>
          </a:graphicData>
        </a:graphic>
      </p:graphicFrame>
      <p:sp>
        <p:nvSpPr>
          <p:cNvPr id="7" name="Titel 3">
            <a:extLst>
              <a:ext uri="{FF2B5EF4-FFF2-40B4-BE49-F238E27FC236}">
                <a16:creationId xmlns:a16="http://schemas.microsoft.com/office/drawing/2014/main" id="{836DC026-AF10-2559-76B1-81CCF4ADE28B}"/>
              </a:ext>
            </a:extLst>
          </p:cNvPr>
          <p:cNvSpPr txBox="1">
            <a:spLocks/>
          </p:cNvSpPr>
          <p:nvPr/>
        </p:nvSpPr>
        <p:spPr>
          <a:xfrm>
            <a:off x="6730431" y="3167053"/>
            <a:ext cx="4490445" cy="947748"/>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200" dirty="0"/>
              <a:t>IT-pulje</a:t>
            </a:r>
            <a:br>
              <a:rPr lang="da-DK" dirty="0"/>
            </a:br>
            <a:endParaRPr lang="da-DK" dirty="0"/>
          </a:p>
        </p:txBody>
      </p:sp>
      <p:sp>
        <p:nvSpPr>
          <p:cNvPr id="10" name="Pladsholder til tekst 4">
            <a:extLst>
              <a:ext uri="{FF2B5EF4-FFF2-40B4-BE49-F238E27FC236}">
                <a16:creationId xmlns:a16="http://schemas.microsoft.com/office/drawing/2014/main" id="{8E258316-F4CD-4344-3E18-0A77C0DB6F9C}"/>
              </a:ext>
            </a:extLst>
          </p:cNvPr>
          <p:cNvSpPr txBox="1">
            <a:spLocks/>
          </p:cNvSpPr>
          <p:nvPr/>
        </p:nvSpPr>
        <p:spPr>
          <a:xfrm>
            <a:off x="6554995" y="4080762"/>
            <a:ext cx="5356225" cy="1781287"/>
          </a:xfrm>
          <a:prstGeom prst="rect">
            <a:avLst/>
          </a:prstGeom>
        </p:spPr>
        <p:txBody>
          <a:bodyPr vert="horz" lIns="0" tIns="45720" rIns="0" bIns="45720" rtlCol="0">
            <a:normAutofit/>
          </a:bodyPr>
          <a:lstStyle>
            <a:lvl1pPr marL="285750" indent="-285750" algn="l" defTabSz="914318" rtl="0" eaLnBrk="1" latinLnBrk="0" hangingPunct="1">
              <a:lnSpc>
                <a:spcPct val="100000"/>
              </a:lnSpc>
              <a:spcBef>
                <a:spcPts val="600"/>
              </a:spcBef>
              <a:buFontTx/>
              <a:buBlip>
                <a:blip r:embed="rId4"/>
              </a:buBlip>
              <a:defRPr sz="1600" kern="1200" spc="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dirty="0"/>
              <a:t>Der er afsat 3.600 kr. pr. VIP-årsværk. </a:t>
            </a:r>
            <a:br>
              <a:rPr lang="da-DK" dirty="0"/>
            </a:br>
            <a:r>
              <a:rPr lang="da-DK" dirty="0"/>
              <a:t>I alt 440.000 kr.</a:t>
            </a:r>
          </a:p>
          <a:p>
            <a:pPr lvl="1"/>
            <a:r>
              <a:rPr lang="da-DK" dirty="0"/>
              <a:t>PC udskiftning / nyansættelser</a:t>
            </a:r>
          </a:p>
          <a:p>
            <a:pPr lvl="1"/>
            <a:r>
              <a:rPr lang="da-DK" dirty="0"/>
              <a:t>Mobiltelefoner udskiftning / nyansættelser</a:t>
            </a:r>
          </a:p>
          <a:p>
            <a:pPr lvl="1"/>
            <a:r>
              <a:rPr lang="da-DK" dirty="0"/>
              <a:t>Diverse tilbehør hardware / software</a:t>
            </a:r>
          </a:p>
        </p:txBody>
      </p:sp>
    </p:spTree>
    <p:extLst>
      <p:ext uri="{BB962C8B-B14F-4D97-AF65-F5344CB8AC3E}">
        <p14:creationId xmlns:p14="http://schemas.microsoft.com/office/powerpoint/2010/main" val="133409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14</a:t>
            </a:fld>
            <a:endParaRPr lang="en-US" dirty="0"/>
          </a:p>
        </p:txBody>
      </p:sp>
      <p:sp>
        <p:nvSpPr>
          <p:cNvPr id="4" name="Titel 3"/>
          <p:cNvSpPr>
            <a:spLocks noGrp="1"/>
          </p:cNvSpPr>
          <p:nvPr>
            <p:ph type="title"/>
          </p:nvPr>
        </p:nvSpPr>
        <p:spPr/>
        <p:txBody>
          <a:bodyPr/>
          <a:lstStyle/>
          <a:p>
            <a:r>
              <a:rPr lang="da-DK" sz="3200" dirty="0"/>
              <a:t>Øvrige forskningsmidler</a:t>
            </a:r>
            <a:br>
              <a:rPr lang="da-DK" dirty="0"/>
            </a:br>
            <a:endParaRPr lang="da-DK" dirty="0"/>
          </a:p>
        </p:txBody>
      </p:sp>
      <p:sp>
        <p:nvSpPr>
          <p:cNvPr id="6" name="Titel 3"/>
          <p:cNvSpPr txBox="1">
            <a:spLocks/>
          </p:cNvSpPr>
          <p:nvPr/>
        </p:nvSpPr>
        <p:spPr>
          <a:xfrm>
            <a:off x="7223701" y="359272"/>
            <a:ext cx="4490445" cy="1621619"/>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dirty="0"/>
              <a:t>Fælles-omkostninger</a:t>
            </a:r>
          </a:p>
        </p:txBody>
      </p:sp>
      <p:sp>
        <p:nvSpPr>
          <p:cNvPr id="7" name="Pladsholder til tekst 4"/>
          <p:cNvSpPr txBox="1">
            <a:spLocks/>
          </p:cNvSpPr>
          <p:nvPr/>
        </p:nvSpPr>
        <p:spPr>
          <a:xfrm>
            <a:off x="7420910" y="2143358"/>
            <a:ext cx="4490445" cy="3752115"/>
          </a:xfrm>
          <a:prstGeom prst="rect">
            <a:avLst/>
          </a:prstGeom>
        </p:spPr>
        <p:txBody>
          <a:bodyPr vert="horz" lIns="0" tIns="45720" rIns="0" bIns="45720" rtlCol="0">
            <a:normAutofit/>
          </a:bodyPr>
          <a:lstStyle>
            <a:lvl1pPr marL="285750" indent="-285750" algn="l" defTabSz="914318" rtl="0" eaLnBrk="1" latinLnBrk="0" hangingPunct="1">
              <a:lnSpc>
                <a:spcPct val="100000"/>
              </a:lnSpc>
              <a:spcBef>
                <a:spcPts val="600"/>
              </a:spcBef>
              <a:buFontTx/>
              <a:buBlip>
                <a:blip r:embed="rId2"/>
              </a:buBlip>
              <a:defRPr sz="1600" kern="1200" spc="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dirty="0"/>
              <a:t>Kaffe, frugt m.m.</a:t>
            </a:r>
          </a:p>
          <a:p>
            <a:r>
              <a:rPr lang="da-DK" dirty="0"/>
              <a:t>Diverse (kontorhold)</a:t>
            </a:r>
          </a:p>
          <a:p>
            <a:r>
              <a:rPr lang="da-DK" dirty="0" err="1"/>
              <a:t>AMiU</a:t>
            </a:r>
            <a:r>
              <a:rPr lang="da-DK" dirty="0"/>
              <a:t> (kursus, skærmbriller, ergonomi m.m.)</a:t>
            </a:r>
          </a:p>
          <a:p>
            <a:r>
              <a:rPr lang="da-DK" dirty="0"/>
              <a:t>Forplejning m.m.</a:t>
            </a:r>
          </a:p>
          <a:p>
            <a:r>
              <a:rPr lang="da-DK" dirty="0"/>
              <a:t>Jubilæer, interne arrangementer m.m.</a:t>
            </a:r>
          </a:p>
          <a:p>
            <a:r>
              <a:rPr lang="da-DK" dirty="0"/>
              <a:t>Planteservice</a:t>
            </a:r>
          </a:p>
          <a:p>
            <a:r>
              <a:rPr lang="da-DK" dirty="0"/>
              <a:t>Service Videokonferencesystem</a:t>
            </a:r>
          </a:p>
          <a:p>
            <a:r>
              <a:rPr lang="da-DK" dirty="0"/>
              <a:t>Institutseminar</a:t>
            </a:r>
          </a:p>
          <a:p>
            <a:r>
              <a:rPr lang="da-DK" dirty="0"/>
              <a:t>Ledelsesrejser m.m.</a:t>
            </a:r>
          </a:p>
          <a:p>
            <a:endParaRPr lang="da-DK" dirty="0"/>
          </a:p>
          <a:p>
            <a:pPr marL="0" indent="0">
              <a:buNone/>
            </a:pPr>
            <a:r>
              <a:rPr lang="da-DK" dirty="0"/>
              <a:t>I alt 1.140.000 kr.</a:t>
            </a:r>
          </a:p>
          <a:p>
            <a:pPr marL="0" indent="0">
              <a:buNone/>
            </a:pPr>
            <a:endParaRPr lang="da-DK" dirty="0"/>
          </a:p>
        </p:txBody>
      </p:sp>
      <p:sp>
        <p:nvSpPr>
          <p:cNvPr id="8" name="Pladsholder til tekst 7">
            <a:extLst>
              <a:ext uri="{FF2B5EF4-FFF2-40B4-BE49-F238E27FC236}">
                <a16:creationId xmlns:a16="http://schemas.microsoft.com/office/drawing/2014/main" id="{78F1470E-C3C5-4663-B71D-9EB6D7275C86}"/>
              </a:ext>
            </a:extLst>
          </p:cNvPr>
          <p:cNvSpPr>
            <a:spLocks noGrp="1"/>
          </p:cNvSpPr>
          <p:nvPr>
            <p:ph type="body" sz="quarter" idx="12"/>
          </p:nvPr>
        </p:nvSpPr>
        <p:spPr>
          <a:xfrm>
            <a:off x="587374" y="1896073"/>
            <a:ext cx="5157210" cy="1532927"/>
          </a:xfrm>
        </p:spPr>
        <p:txBody>
          <a:bodyPr>
            <a:normAutofit/>
          </a:bodyPr>
          <a:lstStyle/>
          <a:p>
            <a:r>
              <a:rPr lang="da-DK" dirty="0"/>
              <a:t>IL-rådighedssum (300.000 kr.)</a:t>
            </a:r>
          </a:p>
          <a:p>
            <a:r>
              <a:rPr lang="da-DK" dirty="0"/>
              <a:t>Konferencer (390.000 kr.)</a:t>
            </a:r>
          </a:p>
          <a:p>
            <a:r>
              <a:rPr lang="da-DK" dirty="0"/>
              <a:t>Ph.d.-program (168.000 kr.)</a:t>
            </a:r>
          </a:p>
          <a:p>
            <a:r>
              <a:rPr lang="da-DK" dirty="0"/>
              <a:t>PR og Marketing (forskning) (250.000 kr.)</a:t>
            </a:r>
          </a:p>
        </p:txBody>
      </p:sp>
    </p:spTree>
    <p:extLst>
      <p:ext uri="{BB962C8B-B14F-4D97-AF65-F5344CB8AC3E}">
        <p14:creationId xmlns:p14="http://schemas.microsoft.com/office/powerpoint/2010/main" val="207537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p:txBody>
          <a:bodyPr/>
          <a:lstStyle/>
          <a:p>
            <a:r>
              <a:rPr lang="da-DK" dirty="0"/>
              <a:t>TAP-midler</a:t>
            </a:r>
          </a:p>
        </p:txBody>
      </p:sp>
      <p:sp>
        <p:nvSpPr>
          <p:cNvPr id="5" name="Pladsholder til tekst 4"/>
          <p:cNvSpPr>
            <a:spLocks noGrp="1"/>
          </p:cNvSpPr>
          <p:nvPr>
            <p:ph type="body" sz="quarter" idx="12"/>
          </p:nvPr>
        </p:nvSpPr>
        <p:spPr/>
        <p:txBody>
          <a:bodyPr>
            <a:normAutofit/>
          </a:bodyPr>
          <a:lstStyle/>
          <a:p>
            <a:pPr marL="0" indent="0">
              <a:buNone/>
            </a:pPr>
            <a:r>
              <a:rPr lang="da-DK" dirty="0"/>
              <a:t>Der er i TAP-puljen afsat midler til</a:t>
            </a:r>
          </a:p>
          <a:p>
            <a:endParaRPr lang="da-DK" dirty="0"/>
          </a:p>
          <a:p>
            <a:r>
              <a:rPr lang="da-DK" dirty="0"/>
              <a:t>IT</a:t>
            </a:r>
          </a:p>
          <a:p>
            <a:r>
              <a:rPr lang="da-DK" dirty="0"/>
              <a:t>TAP-seminar m.m.</a:t>
            </a:r>
          </a:p>
          <a:p>
            <a:r>
              <a:rPr lang="da-DK" dirty="0"/>
              <a:t>Campusrejser</a:t>
            </a:r>
          </a:p>
          <a:p>
            <a:r>
              <a:rPr lang="da-DK" dirty="0" err="1"/>
              <a:t>Kompetenceudv</a:t>
            </a:r>
            <a:r>
              <a:rPr lang="da-DK" dirty="0"/>
              <a:t>.</a:t>
            </a:r>
            <a:r>
              <a:rPr lang="da-DK" b="1" dirty="0">
                <a:solidFill>
                  <a:srgbClr val="00B050"/>
                </a:solidFill>
              </a:rPr>
              <a:t> </a:t>
            </a:r>
          </a:p>
          <a:p>
            <a:endParaRPr lang="da-DK" b="1" dirty="0">
              <a:solidFill>
                <a:srgbClr val="00B050"/>
              </a:solidFill>
            </a:endParaRPr>
          </a:p>
          <a:p>
            <a:r>
              <a:rPr lang="da-DK" b="1" dirty="0">
                <a:solidFill>
                  <a:srgbClr val="00B050"/>
                </a:solidFill>
              </a:rPr>
              <a:t>For at bruge midler skal der laves en rekvisition i EVITA!</a:t>
            </a:r>
          </a:p>
        </p:txBody>
      </p:sp>
      <p:sp>
        <p:nvSpPr>
          <p:cNvPr id="7" name="Rektangel 6">
            <a:extLst>
              <a:ext uri="{FF2B5EF4-FFF2-40B4-BE49-F238E27FC236}">
                <a16:creationId xmlns:a16="http://schemas.microsoft.com/office/drawing/2014/main" id="{66C4A9EF-260D-E3FA-D5AB-BE79AD9531E7}"/>
              </a:ext>
            </a:extLst>
          </p:cNvPr>
          <p:cNvSpPr/>
          <p:nvPr/>
        </p:nvSpPr>
        <p:spPr>
          <a:xfrm>
            <a:off x="6093866" y="2166310"/>
            <a:ext cx="5246021" cy="2062103"/>
          </a:xfrm>
          <a:prstGeom prst="rect">
            <a:avLst/>
          </a:prstGeom>
          <a:noFill/>
        </p:spPr>
        <p:txBody>
          <a:bodyPr wrap="square" lIns="91440" tIns="45720" rIns="91440" bIns="45720">
            <a:spAutoFit/>
          </a:bodyPr>
          <a:lstStyle/>
          <a:p>
            <a:pPr algn="ctr"/>
            <a:r>
              <a:rPr lang="da-DK"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Institutteam</a:t>
            </a:r>
          </a:p>
          <a:p>
            <a:pPr algn="ctr"/>
            <a:r>
              <a:rPr lang="da-DK"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Projektteam</a:t>
            </a:r>
          </a:p>
          <a:p>
            <a:pPr algn="ctr"/>
            <a:r>
              <a:rPr lang="da-DK"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Studieteam</a:t>
            </a:r>
          </a:p>
          <a:p>
            <a:pPr algn="ctr"/>
            <a:r>
              <a:rPr lang="da-DK"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Kommunikationsteam</a:t>
            </a:r>
            <a:endParaRPr lang="da-DK"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679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el 3"/>
          <p:cNvSpPr>
            <a:spLocks noGrp="1"/>
          </p:cNvSpPr>
          <p:nvPr>
            <p:ph type="title"/>
          </p:nvPr>
        </p:nvSpPr>
        <p:spPr>
          <a:xfrm>
            <a:off x="587374" y="359273"/>
            <a:ext cx="7685257" cy="1621619"/>
          </a:xfrm>
        </p:spPr>
        <p:txBody>
          <a:bodyPr/>
          <a:lstStyle/>
          <a:p>
            <a:r>
              <a:rPr lang="da-DK" dirty="0"/>
              <a:t>Institutbudget 2023</a:t>
            </a:r>
          </a:p>
        </p:txBody>
      </p:sp>
      <p:graphicFrame>
        <p:nvGraphicFramePr>
          <p:cNvPr id="5" name="Objekt 4">
            <a:extLst>
              <a:ext uri="{FF2B5EF4-FFF2-40B4-BE49-F238E27FC236}">
                <a16:creationId xmlns:a16="http://schemas.microsoft.com/office/drawing/2014/main" id="{7EC556AF-0365-5229-1169-F6D923AEB4A2}"/>
              </a:ext>
            </a:extLst>
          </p:cNvPr>
          <p:cNvGraphicFramePr>
            <a:graphicFrameLocks noChangeAspect="1"/>
          </p:cNvGraphicFramePr>
          <p:nvPr>
            <p:extLst>
              <p:ext uri="{D42A27DB-BD31-4B8C-83A1-F6EECF244321}">
                <p14:modId xmlns:p14="http://schemas.microsoft.com/office/powerpoint/2010/main" val="625592502"/>
              </p:ext>
            </p:extLst>
          </p:nvPr>
        </p:nvGraphicFramePr>
        <p:xfrm>
          <a:off x="1805609" y="1253907"/>
          <a:ext cx="6152529" cy="4844428"/>
        </p:xfrm>
        <a:graphic>
          <a:graphicData uri="http://schemas.openxmlformats.org/presentationml/2006/ole">
            <mc:AlternateContent xmlns:mc="http://schemas.openxmlformats.org/markup-compatibility/2006">
              <mc:Choice xmlns:v="urn:schemas-microsoft-com:vml" Requires="v">
                <p:oleObj name="Worksheet" r:id="rId3" imgW="3726150" imgH="2933832" progId="Excel.Sheet.12">
                  <p:embed/>
                </p:oleObj>
              </mc:Choice>
              <mc:Fallback>
                <p:oleObj name="Worksheet" r:id="rId3" imgW="3726150" imgH="2933832" progId="Excel.Sheet.12">
                  <p:embed/>
                  <p:pic>
                    <p:nvPicPr>
                      <p:cNvPr id="0" name=""/>
                      <p:cNvPicPr/>
                      <p:nvPr/>
                    </p:nvPicPr>
                    <p:blipFill>
                      <a:blip r:embed="rId4"/>
                      <a:stretch>
                        <a:fillRect/>
                      </a:stretch>
                    </p:blipFill>
                    <p:spPr>
                      <a:xfrm>
                        <a:off x="1805609" y="1253907"/>
                        <a:ext cx="6152529" cy="4844428"/>
                      </a:xfrm>
                      <a:prstGeom prst="rect">
                        <a:avLst/>
                      </a:prstGeom>
                    </p:spPr>
                  </p:pic>
                </p:oleObj>
              </mc:Fallback>
            </mc:AlternateContent>
          </a:graphicData>
        </a:graphic>
      </p:graphicFrame>
    </p:spTree>
    <p:extLst>
      <p:ext uri="{BB962C8B-B14F-4D97-AF65-F5344CB8AC3E}">
        <p14:creationId xmlns:p14="http://schemas.microsoft.com/office/powerpoint/2010/main" val="338051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17</a:t>
            </a:fld>
            <a:endParaRPr lang="en-US" dirty="0"/>
          </a:p>
        </p:txBody>
      </p:sp>
      <p:sp>
        <p:nvSpPr>
          <p:cNvPr id="4" name="Titel 3"/>
          <p:cNvSpPr>
            <a:spLocks noGrp="1"/>
          </p:cNvSpPr>
          <p:nvPr>
            <p:ph type="title"/>
          </p:nvPr>
        </p:nvSpPr>
        <p:spPr>
          <a:xfrm>
            <a:off x="587374" y="359273"/>
            <a:ext cx="7685257" cy="1621619"/>
          </a:xfrm>
        </p:spPr>
        <p:txBody>
          <a:bodyPr/>
          <a:lstStyle/>
          <a:p>
            <a:r>
              <a:rPr lang="da-DK" dirty="0"/>
              <a:t>Institutbudget 2023</a:t>
            </a:r>
          </a:p>
        </p:txBody>
      </p:sp>
      <p:sp>
        <p:nvSpPr>
          <p:cNvPr id="7" name="Pladsholder til tekst 4"/>
          <p:cNvSpPr>
            <a:spLocks noGrp="1"/>
          </p:cNvSpPr>
          <p:nvPr>
            <p:ph type="body" sz="quarter" idx="12"/>
          </p:nvPr>
        </p:nvSpPr>
        <p:spPr>
          <a:xfrm>
            <a:off x="9289096" y="1775769"/>
            <a:ext cx="2107142" cy="1391178"/>
          </a:xfrm>
        </p:spPr>
        <p:txBody>
          <a:bodyPr>
            <a:normAutofit/>
          </a:bodyPr>
          <a:lstStyle/>
          <a:p>
            <a:pPr lvl="1"/>
            <a:r>
              <a:rPr lang="da-DK" sz="1800" dirty="0"/>
              <a:t>Spørgsmål</a:t>
            </a:r>
          </a:p>
          <a:p>
            <a:pPr lvl="1"/>
            <a:r>
              <a:rPr lang="da-DK" sz="1800" dirty="0"/>
              <a:t>Afrunding</a:t>
            </a:r>
          </a:p>
          <a:p>
            <a:pPr lvl="1"/>
            <a:endParaRPr lang="da-DK" sz="1800" dirty="0"/>
          </a:p>
          <a:p>
            <a:pPr marL="338138" lvl="1" indent="0">
              <a:buNone/>
            </a:pPr>
            <a:endParaRPr lang="da-DK" sz="1800" dirty="0"/>
          </a:p>
        </p:txBody>
      </p:sp>
      <p:graphicFrame>
        <p:nvGraphicFramePr>
          <p:cNvPr id="2" name="Objekt 1">
            <a:extLst>
              <a:ext uri="{FF2B5EF4-FFF2-40B4-BE49-F238E27FC236}">
                <a16:creationId xmlns:a16="http://schemas.microsoft.com/office/drawing/2014/main" id="{3F26F60B-5B8A-8AF6-7FA5-987EA0AC2ED7}"/>
              </a:ext>
            </a:extLst>
          </p:cNvPr>
          <p:cNvGraphicFramePr>
            <a:graphicFrameLocks noChangeAspect="1"/>
          </p:cNvGraphicFramePr>
          <p:nvPr>
            <p:extLst>
              <p:ext uri="{D42A27DB-BD31-4B8C-83A1-F6EECF244321}">
                <p14:modId xmlns:p14="http://schemas.microsoft.com/office/powerpoint/2010/main" val="258121432"/>
              </p:ext>
            </p:extLst>
          </p:nvPr>
        </p:nvGraphicFramePr>
        <p:xfrm>
          <a:off x="548305" y="1770799"/>
          <a:ext cx="7724326" cy="3656512"/>
        </p:xfrm>
        <a:graphic>
          <a:graphicData uri="http://schemas.openxmlformats.org/presentationml/2006/ole">
            <mc:AlternateContent xmlns:mc="http://schemas.openxmlformats.org/markup-compatibility/2006">
              <mc:Choice xmlns:v="urn:schemas-microsoft-com:vml" Requires="v">
                <p:oleObj name="Worksheet" r:id="rId3" imgW="5425394" imgH="2567963" progId="Excel.Sheet.12">
                  <p:embed/>
                </p:oleObj>
              </mc:Choice>
              <mc:Fallback>
                <p:oleObj name="Worksheet" r:id="rId3" imgW="5425394" imgH="2567963" progId="Excel.Sheet.12">
                  <p:embed/>
                  <p:pic>
                    <p:nvPicPr>
                      <p:cNvPr id="0" name=""/>
                      <p:cNvPicPr/>
                      <p:nvPr/>
                    </p:nvPicPr>
                    <p:blipFill>
                      <a:blip r:embed="rId4"/>
                      <a:stretch>
                        <a:fillRect/>
                      </a:stretch>
                    </p:blipFill>
                    <p:spPr>
                      <a:xfrm>
                        <a:off x="548305" y="1770799"/>
                        <a:ext cx="7724326" cy="3656512"/>
                      </a:xfrm>
                      <a:prstGeom prst="rect">
                        <a:avLst/>
                      </a:prstGeom>
                    </p:spPr>
                  </p:pic>
                </p:oleObj>
              </mc:Fallback>
            </mc:AlternateContent>
          </a:graphicData>
        </a:graphic>
      </p:graphicFrame>
    </p:spTree>
    <p:extLst>
      <p:ext uri="{BB962C8B-B14F-4D97-AF65-F5344CB8AC3E}">
        <p14:creationId xmlns:p14="http://schemas.microsoft.com/office/powerpoint/2010/main" val="7864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2</a:t>
            </a:fld>
            <a:endParaRPr lang="en-US" dirty="0"/>
          </a:p>
        </p:txBody>
      </p:sp>
      <p:sp>
        <p:nvSpPr>
          <p:cNvPr id="4" name="Titel 3"/>
          <p:cNvSpPr>
            <a:spLocks noGrp="1"/>
          </p:cNvSpPr>
          <p:nvPr>
            <p:ph type="title"/>
          </p:nvPr>
        </p:nvSpPr>
        <p:spPr/>
        <p:txBody>
          <a:bodyPr/>
          <a:lstStyle/>
          <a:p>
            <a:r>
              <a:rPr lang="da-DK" dirty="0"/>
              <a:t>Ramme- og målsætning</a:t>
            </a:r>
            <a:br>
              <a:rPr lang="da-DK" dirty="0"/>
            </a:br>
            <a:endParaRPr lang="da-DK" dirty="0"/>
          </a:p>
        </p:txBody>
      </p:sp>
      <p:sp>
        <p:nvSpPr>
          <p:cNvPr id="8" name="Pladsholder til tekst 4"/>
          <p:cNvSpPr>
            <a:spLocks noGrp="1"/>
          </p:cNvSpPr>
          <p:nvPr>
            <p:ph type="body" sz="quarter" idx="12"/>
          </p:nvPr>
        </p:nvSpPr>
        <p:spPr>
          <a:xfrm>
            <a:off x="587375" y="2281381"/>
            <a:ext cx="4490445" cy="3414567"/>
          </a:xfrm>
        </p:spPr>
        <p:txBody>
          <a:bodyPr>
            <a:normAutofit/>
          </a:bodyPr>
          <a:lstStyle/>
          <a:p>
            <a:r>
              <a:rPr lang="da-DK" dirty="0"/>
              <a:t>Indledning:</a:t>
            </a:r>
          </a:p>
          <a:p>
            <a:pPr lvl="1"/>
            <a:r>
              <a:rPr lang="da-DK" dirty="0"/>
              <a:t>Kelds/institutledelsens tanker om </a:t>
            </a:r>
          </a:p>
          <a:p>
            <a:pPr lvl="2"/>
            <a:r>
              <a:rPr lang="da-DK" dirty="0"/>
              <a:t>Proces </a:t>
            </a:r>
          </a:p>
          <a:p>
            <a:pPr lvl="2"/>
            <a:r>
              <a:rPr lang="da-DK" dirty="0"/>
              <a:t>Satsning </a:t>
            </a:r>
          </a:p>
          <a:p>
            <a:pPr lvl="2"/>
            <a:r>
              <a:rPr lang="da-DK" dirty="0"/>
              <a:t>Fremtidige mål</a:t>
            </a:r>
          </a:p>
        </p:txBody>
      </p:sp>
      <p:pic>
        <p:nvPicPr>
          <p:cNvPr id="7" name="Billede 6"/>
          <p:cNvPicPr>
            <a:picLocks noChangeAspect="1"/>
          </p:cNvPicPr>
          <p:nvPr/>
        </p:nvPicPr>
        <p:blipFill rotWithShape="1">
          <a:blip r:embed="rId2"/>
          <a:srcRect l="23956" r="24669"/>
          <a:stretch/>
        </p:blipFill>
        <p:spPr>
          <a:xfrm>
            <a:off x="6656723" y="1170082"/>
            <a:ext cx="4683164" cy="4388922"/>
          </a:xfrm>
          <a:prstGeom prst="rect">
            <a:avLst/>
          </a:prstGeom>
        </p:spPr>
      </p:pic>
    </p:spTree>
    <p:extLst>
      <p:ext uri="{BB962C8B-B14F-4D97-AF65-F5344CB8AC3E}">
        <p14:creationId xmlns:p14="http://schemas.microsoft.com/office/powerpoint/2010/main" val="108200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3</a:t>
            </a:fld>
            <a:endParaRPr lang="en-US" dirty="0"/>
          </a:p>
        </p:txBody>
      </p:sp>
      <p:pic>
        <p:nvPicPr>
          <p:cNvPr id="6" name="Billede 5">
            <a:extLst>
              <a:ext uri="{FF2B5EF4-FFF2-40B4-BE49-F238E27FC236}">
                <a16:creationId xmlns:a16="http://schemas.microsoft.com/office/drawing/2014/main" id="{4B82164A-2947-F31C-B9BF-60433A187BA3}"/>
              </a:ext>
            </a:extLst>
          </p:cNvPr>
          <p:cNvPicPr>
            <a:picLocks noChangeAspect="1"/>
          </p:cNvPicPr>
          <p:nvPr/>
        </p:nvPicPr>
        <p:blipFill>
          <a:blip r:embed="rId3"/>
          <a:stretch>
            <a:fillRect/>
          </a:stretch>
        </p:blipFill>
        <p:spPr>
          <a:xfrm>
            <a:off x="3387609" y="703942"/>
            <a:ext cx="8388027" cy="5450115"/>
          </a:xfrm>
          <a:prstGeom prst="rect">
            <a:avLst/>
          </a:prstGeom>
        </p:spPr>
      </p:pic>
      <p:sp>
        <p:nvSpPr>
          <p:cNvPr id="5" name="Pladsholder til tekst 4"/>
          <p:cNvSpPr>
            <a:spLocks noGrp="1"/>
          </p:cNvSpPr>
          <p:nvPr>
            <p:ph type="body" sz="quarter" idx="12"/>
          </p:nvPr>
        </p:nvSpPr>
        <p:spPr>
          <a:xfrm>
            <a:off x="587376" y="2143359"/>
            <a:ext cx="3320256" cy="3752115"/>
          </a:xfrm>
        </p:spPr>
        <p:txBody>
          <a:bodyPr/>
          <a:lstStyle/>
          <a:p>
            <a:r>
              <a:rPr lang="da-DK" dirty="0"/>
              <a:t>Hovedindtægter</a:t>
            </a:r>
          </a:p>
          <a:p>
            <a:pPr lvl="1"/>
            <a:r>
              <a:rPr lang="da-DK" dirty="0"/>
              <a:t>Uddannelse</a:t>
            </a:r>
          </a:p>
          <a:p>
            <a:pPr lvl="1"/>
            <a:r>
              <a:rPr lang="da-DK" dirty="0"/>
              <a:t>Forskning</a:t>
            </a:r>
          </a:p>
          <a:p>
            <a:r>
              <a:rPr lang="da-DK" dirty="0"/>
              <a:t>Andre indtægtskilder</a:t>
            </a:r>
          </a:p>
          <a:p>
            <a:pPr lvl="1"/>
            <a:r>
              <a:rPr lang="da-DK" dirty="0"/>
              <a:t>Øvrige indtægter</a:t>
            </a:r>
          </a:p>
          <a:p>
            <a:pPr lvl="1"/>
            <a:r>
              <a:rPr lang="da-DK" dirty="0"/>
              <a:t>Interne handler</a:t>
            </a:r>
          </a:p>
          <a:p>
            <a:pPr lvl="2"/>
            <a:r>
              <a:rPr lang="da-DK" dirty="0"/>
              <a:t>Salg af timer</a:t>
            </a:r>
          </a:p>
          <a:p>
            <a:pPr lvl="2"/>
            <a:r>
              <a:rPr lang="da-DK" dirty="0"/>
              <a:t>AAU </a:t>
            </a:r>
            <a:r>
              <a:rPr lang="da-DK" dirty="0" err="1"/>
              <a:t>Arctic</a:t>
            </a:r>
            <a:endParaRPr lang="da-DK" dirty="0"/>
          </a:p>
          <a:p>
            <a:pPr lvl="2"/>
            <a:r>
              <a:rPr lang="da-DK" dirty="0"/>
              <a:t>IAS PBL</a:t>
            </a:r>
          </a:p>
          <a:p>
            <a:pPr lvl="1"/>
            <a:r>
              <a:rPr lang="da-DK" dirty="0"/>
              <a:t>Salg af varer og tjenesteydelser</a:t>
            </a:r>
          </a:p>
        </p:txBody>
      </p:sp>
    </p:spTree>
    <p:extLst>
      <p:ext uri="{BB962C8B-B14F-4D97-AF65-F5344CB8AC3E}">
        <p14:creationId xmlns:p14="http://schemas.microsoft.com/office/powerpoint/2010/main" val="290096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27F341F-74D5-4F21-836C-0209DAF6E7F9}"/>
              </a:ext>
            </a:extLst>
          </p:cNvPr>
          <p:cNvGraphicFramePr>
            <a:graphicFrameLocks noGrp="1"/>
          </p:cNvGraphicFramePr>
          <p:nvPr>
            <p:extLst>
              <p:ext uri="{D42A27DB-BD31-4B8C-83A1-F6EECF244321}">
                <p14:modId xmlns:p14="http://schemas.microsoft.com/office/powerpoint/2010/main" val="2530929230"/>
              </p:ext>
            </p:extLst>
          </p:nvPr>
        </p:nvGraphicFramePr>
        <p:xfrm>
          <a:off x="1450163" y="395767"/>
          <a:ext cx="9291674" cy="5903433"/>
        </p:xfrm>
        <a:graphic>
          <a:graphicData uri="http://schemas.openxmlformats.org/drawingml/2006/chart">
            <c:chart xmlns:c="http://schemas.openxmlformats.org/drawingml/2006/chart" xmlns:r="http://schemas.openxmlformats.org/officeDocument/2006/relationships" r:id="rId3"/>
          </a:graphicData>
        </a:graphic>
      </p:graphicFrame>
      <p:sp>
        <p:nvSpPr>
          <p:cNvPr id="3" name="Pladsholder til slidenummer 2">
            <a:extLst>
              <a:ext uri="{FF2B5EF4-FFF2-40B4-BE49-F238E27FC236}">
                <a16:creationId xmlns:a16="http://schemas.microsoft.com/office/drawing/2014/main" id="{B5A37996-137E-430A-9B2D-EF43B777BBD0}"/>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Tree>
    <p:extLst>
      <p:ext uri="{BB962C8B-B14F-4D97-AF65-F5344CB8AC3E}">
        <p14:creationId xmlns:p14="http://schemas.microsoft.com/office/powerpoint/2010/main" val="343671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5</a:t>
            </a:fld>
            <a:endParaRPr lang="en-US" dirty="0"/>
          </a:p>
        </p:txBody>
      </p:sp>
      <p:sp>
        <p:nvSpPr>
          <p:cNvPr id="4" name="Titel 3"/>
          <p:cNvSpPr>
            <a:spLocks noGrp="1"/>
          </p:cNvSpPr>
          <p:nvPr>
            <p:ph type="title"/>
          </p:nvPr>
        </p:nvSpPr>
        <p:spPr/>
        <p:txBody>
          <a:bodyPr/>
          <a:lstStyle/>
          <a:p>
            <a:r>
              <a:rPr lang="da-DK" sz="3200" dirty="0"/>
              <a:t>Eksternt Omsætning</a:t>
            </a:r>
            <a:br>
              <a:rPr lang="da-DK" dirty="0"/>
            </a:br>
            <a:endParaRPr lang="da-DK" dirty="0"/>
          </a:p>
        </p:txBody>
      </p:sp>
      <p:sp>
        <p:nvSpPr>
          <p:cNvPr id="7" name="Pladsholder til tekst 4"/>
          <p:cNvSpPr>
            <a:spLocks noGrp="1"/>
          </p:cNvSpPr>
          <p:nvPr>
            <p:ph type="body" sz="quarter" idx="12"/>
          </p:nvPr>
        </p:nvSpPr>
        <p:spPr>
          <a:xfrm>
            <a:off x="587375" y="2143359"/>
            <a:ext cx="4490445" cy="3752115"/>
          </a:xfrm>
        </p:spPr>
        <p:txBody>
          <a:bodyPr>
            <a:normAutofit fontScale="92500" lnSpcReduction="10000"/>
          </a:bodyPr>
          <a:lstStyle/>
          <a:p>
            <a:r>
              <a:rPr lang="da-DK" dirty="0"/>
              <a:t>Ekstern omsætning: </a:t>
            </a:r>
          </a:p>
          <a:p>
            <a:pPr lvl="1"/>
            <a:r>
              <a:rPr lang="da-DK" dirty="0"/>
              <a:t>2023: 35,7 mio. kr.</a:t>
            </a:r>
          </a:p>
          <a:p>
            <a:pPr lvl="1"/>
            <a:r>
              <a:rPr lang="da-DK" dirty="0"/>
              <a:t>2022: 31,1 mio. kr.</a:t>
            </a:r>
          </a:p>
          <a:p>
            <a:pPr marL="338138" lvl="1" indent="0">
              <a:buNone/>
            </a:pPr>
            <a:endParaRPr lang="da-DK" dirty="0"/>
          </a:p>
          <a:p>
            <a:r>
              <a:rPr lang="da-DK" dirty="0"/>
              <a:t>Fordeling af omsætningen:</a:t>
            </a:r>
          </a:p>
          <a:p>
            <a:pPr lvl="1"/>
            <a:r>
              <a:rPr lang="da-DK" dirty="0"/>
              <a:t>Frikøb/Løn: 21,1 mio. kr.</a:t>
            </a:r>
          </a:p>
          <a:p>
            <a:pPr lvl="1"/>
            <a:r>
              <a:rPr lang="da-DK" dirty="0" err="1"/>
              <a:t>Forbrugsomk</a:t>
            </a:r>
            <a:r>
              <a:rPr lang="da-DK" dirty="0"/>
              <a:t>.: 4,6 mio. kr.</a:t>
            </a:r>
          </a:p>
          <a:p>
            <a:pPr lvl="1"/>
            <a:r>
              <a:rPr lang="da-DK" dirty="0"/>
              <a:t>Interne </a:t>
            </a:r>
            <a:r>
              <a:rPr lang="da-DK" dirty="0" err="1"/>
              <a:t>projektomk</a:t>
            </a:r>
            <a:r>
              <a:rPr lang="da-DK" dirty="0"/>
              <a:t>. (OH mv.): 10 mio. kr.</a:t>
            </a:r>
          </a:p>
          <a:p>
            <a:pPr marL="338138" lvl="1" indent="0">
              <a:buNone/>
            </a:pPr>
            <a:endParaRPr lang="da-DK" dirty="0"/>
          </a:p>
          <a:p>
            <a:r>
              <a:rPr lang="da-DK" dirty="0"/>
              <a:t>Ekstern omsætning: </a:t>
            </a:r>
          </a:p>
          <a:p>
            <a:pPr lvl="1"/>
            <a:r>
              <a:rPr lang="da-DK" dirty="0"/>
              <a:t>Antal kendte projekter budgetteret: 79 stk.</a:t>
            </a:r>
          </a:p>
          <a:p>
            <a:pPr lvl="1"/>
            <a:r>
              <a:rPr lang="da-DK" dirty="0"/>
              <a:t>Kendte projekter: 33,3 mio. kr.</a:t>
            </a:r>
          </a:p>
          <a:p>
            <a:pPr lvl="1"/>
            <a:r>
              <a:rPr lang="da-DK" dirty="0"/>
              <a:t>Mellem- og højrisikobuffer: 2,4 mio. kr.</a:t>
            </a:r>
          </a:p>
          <a:p>
            <a:pPr marL="0" indent="0">
              <a:buNone/>
            </a:pPr>
            <a:endParaRPr lang="da-DK" dirty="0"/>
          </a:p>
        </p:txBody>
      </p:sp>
      <p:pic>
        <p:nvPicPr>
          <p:cNvPr id="8" name="Billede 7">
            <a:extLst>
              <a:ext uri="{FF2B5EF4-FFF2-40B4-BE49-F238E27FC236}">
                <a16:creationId xmlns:a16="http://schemas.microsoft.com/office/drawing/2014/main" id="{910165FA-179B-A5AD-31E3-922EA6C43B5D}"/>
              </a:ext>
            </a:extLst>
          </p:cNvPr>
          <p:cNvPicPr>
            <a:picLocks noChangeAspect="1"/>
          </p:cNvPicPr>
          <p:nvPr/>
        </p:nvPicPr>
        <p:blipFill>
          <a:blip r:embed="rId2"/>
          <a:stretch>
            <a:fillRect/>
          </a:stretch>
        </p:blipFill>
        <p:spPr>
          <a:xfrm>
            <a:off x="4582618" y="1373242"/>
            <a:ext cx="6840396" cy="4111515"/>
          </a:xfrm>
          <a:prstGeom prst="rect">
            <a:avLst/>
          </a:prstGeom>
        </p:spPr>
      </p:pic>
    </p:spTree>
    <p:extLst>
      <p:ext uri="{BB962C8B-B14F-4D97-AF65-F5344CB8AC3E}">
        <p14:creationId xmlns:p14="http://schemas.microsoft.com/office/powerpoint/2010/main" val="302313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D8D877B3-D348-4611-9BDB-C5374591D951}" type="slidenum">
              <a:rPr lang="en-US" smtClean="0"/>
              <a:pPr/>
              <a:t>6</a:t>
            </a:fld>
            <a:endParaRPr lang="en-US" dirty="0"/>
          </a:p>
        </p:txBody>
      </p:sp>
      <p:sp>
        <p:nvSpPr>
          <p:cNvPr id="4" name="Titel 3"/>
          <p:cNvSpPr>
            <a:spLocks noGrp="1"/>
          </p:cNvSpPr>
          <p:nvPr>
            <p:ph type="title"/>
          </p:nvPr>
        </p:nvSpPr>
        <p:spPr/>
        <p:txBody>
          <a:bodyPr/>
          <a:lstStyle/>
          <a:p>
            <a:r>
              <a:rPr lang="da-DK" dirty="0"/>
              <a:t>Udgifter</a:t>
            </a:r>
          </a:p>
        </p:txBody>
      </p:sp>
      <p:sp>
        <p:nvSpPr>
          <p:cNvPr id="5" name="Pladsholder til tekst 4"/>
          <p:cNvSpPr>
            <a:spLocks noGrp="1"/>
          </p:cNvSpPr>
          <p:nvPr>
            <p:ph type="body" sz="quarter" idx="12"/>
          </p:nvPr>
        </p:nvSpPr>
        <p:spPr>
          <a:xfrm>
            <a:off x="587375" y="2143359"/>
            <a:ext cx="2719243" cy="3752115"/>
          </a:xfrm>
        </p:spPr>
        <p:txBody>
          <a:bodyPr>
            <a:normAutofit lnSpcReduction="10000"/>
          </a:bodyPr>
          <a:lstStyle/>
          <a:p>
            <a:r>
              <a:rPr lang="da-DK" dirty="0"/>
              <a:t>Fælles bidrag</a:t>
            </a:r>
          </a:p>
          <a:p>
            <a:pPr lvl="1"/>
            <a:r>
              <a:rPr lang="da-DK" dirty="0"/>
              <a:t>FF-bidrag</a:t>
            </a:r>
          </a:p>
          <a:p>
            <a:pPr lvl="1"/>
            <a:r>
              <a:rPr lang="da-DK" dirty="0"/>
              <a:t>FU-bidrag</a:t>
            </a:r>
          </a:p>
          <a:p>
            <a:pPr lvl="1"/>
            <a:r>
              <a:rPr lang="da-DK" dirty="0"/>
              <a:t>Innovationsbidrag</a:t>
            </a:r>
          </a:p>
          <a:p>
            <a:pPr lvl="1"/>
            <a:r>
              <a:rPr lang="da-DK" dirty="0"/>
              <a:t>FAK-bidrag</a:t>
            </a:r>
          </a:p>
          <a:p>
            <a:r>
              <a:rPr lang="da-DK" dirty="0"/>
              <a:t>Øvrige fællesudgifter</a:t>
            </a:r>
          </a:p>
          <a:p>
            <a:pPr lvl="1"/>
            <a:r>
              <a:rPr lang="da-DK" dirty="0"/>
              <a:t>husleje </a:t>
            </a:r>
          </a:p>
          <a:p>
            <a:pPr lvl="1"/>
            <a:r>
              <a:rPr lang="da-DK" dirty="0"/>
              <a:t>bygningsbidrag</a:t>
            </a:r>
          </a:p>
          <a:p>
            <a:r>
              <a:rPr lang="da-DK" dirty="0"/>
              <a:t>Interne handler</a:t>
            </a:r>
          </a:p>
          <a:p>
            <a:pPr lvl="1"/>
            <a:r>
              <a:rPr lang="da-DK" dirty="0"/>
              <a:t>VBN</a:t>
            </a:r>
          </a:p>
          <a:p>
            <a:pPr lvl="1"/>
            <a:r>
              <a:rPr lang="da-DK" dirty="0"/>
              <a:t>Køb af timer</a:t>
            </a:r>
          </a:p>
          <a:p>
            <a:r>
              <a:rPr lang="da-DK" dirty="0"/>
              <a:t>Interne strategimidler</a:t>
            </a:r>
          </a:p>
          <a:p>
            <a:pPr marL="0" indent="0">
              <a:buNone/>
            </a:pPr>
            <a:endParaRPr lang="da-DK" dirty="0"/>
          </a:p>
        </p:txBody>
      </p:sp>
      <p:graphicFrame>
        <p:nvGraphicFramePr>
          <p:cNvPr id="10" name="Objekt 9">
            <a:extLst>
              <a:ext uri="{FF2B5EF4-FFF2-40B4-BE49-F238E27FC236}">
                <a16:creationId xmlns:a16="http://schemas.microsoft.com/office/drawing/2014/main" id="{12B3010D-86C5-8635-20E9-20B32CC4E32B}"/>
              </a:ext>
            </a:extLst>
          </p:cNvPr>
          <p:cNvGraphicFramePr>
            <a:graphicFrameLocks noChangeAspect="1"/>
          </p:cNvGraphicFramePr>
          <p:nvPr>
            <p:extLst>
              <p:ext uri="{D42A27DB-BD31-4B8C-83A1-F6EECF244321}">
                <p14:modId xmlns:p14="http://schemas.microsoft.com/office/powerpoint/2010/main" val="4024043151"/>
              </p:ext>
            </p:extLst>
          </p:nvPr>
        </p:nvGraphicFramePr>
        <p:xfrm>
          <a:off x="4672879" y="2143359"/>
          <a:ext cx="6096721" cy="2798583"/>
        </p:xfrm>
        <a:graphic>
          <a:graphicData uri="http://schemas.openxmlformats.org/presentationml/2006/ole">
            <mc:AlternateContent xmlns:mc="http://schemas.openxmlformats.org/markup-compatibility/2006">
              <mc:Choice xmlns:v="urn:schemas-microsoft-com:vml" Requires="v">
                <p:oleObj name="Worksheet" r:id="rId3" imgW="3604260" imgH="1653454" progId="Excel.Sheet.12">
                  <p:embed/>
                </p:oleObj>
              </mc:Choice>
              <mc:Fallback>
                <p:oleObj name="Worksheet" r:id="rId3" imgW="3604260" imgH="1653454" progId="Excel.Sheet.12">
                  <p:embed/>
                  <p:pic>
                    <p:nvPicPr>
                      <p:cNvPr id="0" name=""/>
                      <p:cNvPicPr/>
                      <p:nvPr/>
                    </p:nvPicPr>
                    <p:blipFill>
                      <a:blip r:embed="rId4"/>
                      <a:stretch>
                        <a:fillRect/>
                      </a:stretch>
                    </p:blipFill>
                    <p:spPr>
                      <a:xfrm>
                        <a:off x="4672879" y="2143359"/>
                        <a:ext cx="6096721" cy="2798583"/>
                      </a:xfrm>
                      <a:prstGeom prst="rect">
                        <a:avLst/>
                      </a:prstGeom>
                    </p:spPr>
                  </p:pic>
                </p:oleObj>
              </mc:Fallback>
            </mc:AlternateContent>
          </a:graphicData>
        </a:graphic>
      </p:graphicFrame>
    </p:spTree>
    <p:extLst>
      <p:ext uri="{BB962C8B-B14F-4D97-AF65-F5344CB8AC3E}">
        <p14:creationId xmlns:p14="http://schemas.microsoft.com/office/powerpoint/2010/main" val="67312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14C14515-3F0D-06C0-6A15-1DABC9D0EECA}"/>
              </a:ext>
            </a:extLst>
          </p:cNvPr>
          <p:cNvSpPr>
            <a:spLocks noGrp="1"/>
          </p:cNvSpPr>
          <p:nvPr>
            <p:ph type="sldNum" sz="quarter" idx="10"/>
          </p:nvPr>
        </p:nvSpPr>
        <p:spPr/>
        <p:txBody>
          <a:bodyPr/>
          <a:lstStyle/>
          <a:p>
            <a:fld id="{D8D877B3-D348-4611-9BDB-C5374591D951}" type="slidenum">
              <a:rPr lang="en-US" smtClean="0"/>
              <a:pPr/>
              <a:t>7</a:t>
            </a:fld>
            <a:endParaRPr lang="en-US" dirty="0"/>
          </a:p>
        </p:txBody>
      </p:sp>
      <p:sp>
        <p:nvSpPr>
          <p:cNvPr id="4" name="Titel 3">
            <a:extLst>
              <a:ext uri="{FF2B5EF4-FFF2-40B4-BE49-F238E27FC236}">
                <a16:creationId xmlns:a16="http://schemas.microsoft.com/office/drawing/2014/main" id="{3533693B-3370-B0E6-D34E-7F94F69302C3}"/>
              </a:ext>
            </a:extLst>
          </p:cNvPr>
          <p:cNvSpPr>
            <a:spLocks noGrp="1"/>
          </p:cNvSpPr>
          <p:nvPr>
            <p:ph type="title"/>
          </p:nvPr>
        </p:nvSpPr>
        <p:spPr/>
        <p:txBody>
          <a:bodyPr/>
          <a:lstStyle/>
          <a:p>
            <a:r>
              <a:rPr lang="da-DK" sz="3200"/>
              <a:t>Forbrugsmulighed</a:t>
            </a:r>
            <a:endParaRPr lang="da-DK" sz="3200" dirty="0"/>
          </a:p>
        </p:txBody>
      </p:sp>
      <p:graphicFrame>
        <p:nvGraphicFramePr>
          <p:cNvPr id="8" name="Objekt 7">
            <a:extLst>
              <a:ext uri="{FF2B5EF4-FFF2-40B4-BE49-F238E27FC236}">
                <a16:creationId xmlns:a16="http://schemas.microsoft.com/office/drawing/2014/main" id="{EB5EB0B1-E956-6DE1-4ADA-3A73DA5E821A}"/>
              </a:ext>
            </a:extLst>
          </p:cNvPr>
          <p:cNvGraphicFramePr>
            <a:graphicFrameLocks noChangeAspect="1"/>
          </p:cNvGraphicFramePr>
          <p:nvPr>
            <p:extLst>
              <p:ext uri="{D42A27DB-BD31-4B8C-83A1-F6EECF244321}">
                <p14:modId xmlns:p14="http://schemas.microsoft.com/office/powerpoint/2010/main" val="565670884"/>
              </p:ext>
            </p:extLst>
          </p:nvPr>
        </p:nvGraphicFramePr>
        <p:xfrm>
          <a:off x="669492" y="1579697"/>
          <a:ext cx="4271963" cy="1289356"/>
        </p:xfrm>
        <a:graphic>
          <a:graphicData uri="http://schemas.openxmlformats.org/presentationml/2006/ole">
            <mc:AlternateContent xmlns:mc="http://schemas.openxmlformats.org/markup-compatibility/2006">
              <mc:Choice xmlns:v="urn:schemas-microsoft-com:vml" Requires="v">
                <p:oleObj name="Worksheet" r:id="rId2" imgW="3055757" imgH="922043" progId="Excel.Sheet.12">
                  <p:embed/>
                </p:oleObj>
              </mc:Choice>
              <mc:Fallback>
                <p:oleObj name="Worksheet" r:id="rId2" imgW="3055757" imgH="922043" progId="Excel.Sheet.12">
                  <p:embed/>
                  <p:pic>
                    <p:nvPicPr>
                      <p:cNvPr id="0" name=""/>
                      <p:cNvPicPr/>
                      <p:nvPr/>
                    </p:nvPicPr>
                    <p:blipFill>
                      <a:blip r:embed="rId3"/>
                      <a:stretch>
                        <a:fillRect/>
                      </a:stretch>
                    </p:blipFill>
                    <p:spPr>
                      <a:xfrm>
                        <a:off x="669492" y="1579697"/>
                        <a:ext cx="4271963" cy="1289356"/>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8A88CCAB-AC88-F077-D9C6-EC23DC51B0E4}"/>
              </a:ext>
            </a:extLst>
          </p:cNvPr>
          <p:cNvGraphicFramePr>
            <a:graphicFrameLocks noChangeAspect="1"/>
          </p:cNvGraphicFramePr>
          <p:nvPr>
            <p:extLst>
              <p:ext uri="{D42A27DB-BD31-4B8C-83A1-F6EECF244321}">
                <p14:modId xmlns:p14="http://schemas.microsoft.com/office/powerpoint/2010/main" val="3081630264"/>
              </p:ext>
            </p:extLst>
          </p:nvPr>
        </p:nvGraphicFramePr>
        <p:xfrm>
          <a:off x="669492" y="3579666"/>
          <a:ext cx="4271963" cy="1759341"/>
        </p:xfrm>
        <a:graphic>
          <a:graphicData uri="http://schemas.openxmlformats.org/presentationml/2006/ole">
            <mc:AlternateContent xmlns:mc="http://schemas.openxmlformats.org/markup-compatibility/2006">
              <mc:Choice xmlns:v="urn:schemas-microsoft-com:vml" Requires="v">
                <p:oleObj name="Worksheet" r:id="rId4" imgW="2682225" imgH="1104814" progId="Excel.Sheet.12">
                  <p:embed/>
                </p:oleObj>
              </mc:Choice>
              <mc:Fallback>
                <p:oleObj name="Worksheet" r:id="rId4" imgW="2682225" imgH="1104814" progId="Excel.Sheet.12">
                  <p:embed/>
                  <p:pic>
                    <p:nvPicPr>
                      <p:cNvPr id="0" name=""/>
                      <p:cNvPicPr/>
                      <p:nvPr/>
                    </p:nvPicPr>
                    <p:blipFill>
                      <a:blip r:embed="rId5"/>
                      <a:stretch>
                        <a:fillRect/>
                      </a:stretch>
                    </p:blipFill>
                    <p:spPr>
                      <a:xfrm>
                        <a:off x="669492" y="3579666"/>
                        <a:ext cx="4271963" cy="1759341"/>
                      </a:xfrm>
                      <a:prstGeom prst="rect">
                        <a:avLst/>
                      </a:prstGeom>
                    </p:spPr>
                  </p:pic>
                </p:oleObj>
              </mc:Fallback>
            </mc:AlternateContent>
          </a:graphicData>
        </a:graphic>
      </p:graphicFrame>
      <p:pic>
        <p:nvPicPr>
          <p:cNvPr id="12" name="Billede 11">
            <a:extLst>
              <a:ext uri="{FF2B5EF4-FFF2-40B4-BE49-F238E27FC236}">
                <a16:creationId xmlns:a16="http://schemas.microsoft.com/office/drawing/2014/main" id="{2F8A6D17-525C-E48E-0AA4-8B0391510C98}"/>
              </a:ext>
            </a:extLst>
          </p:cNvPr>
          <p:cNvPicPr>
            <a:picLocks noChangeAspect="1"/>
          </p:cNvPicPr>
          <p:nvPr/>
        </p:nvPicPr>
        <p:blipFill>
          <a:blip r:embed="rId6"/>
          <a:stretch>
            <a:fillRect/>
          </a:stretch>
        </p:blipFill>
        <p:spPr>
          <a:xfrm>
            <a:off x="5432110" y="1468064"/>
            <a:ext cx="6576042" cy="4183836"/>
          </a:xfrm>
          <a:prstGeom prst="rect">
            <a:avLst/>
          </a:prstGeom>
        </p:spPr>
      </p:pic>
    </p:spTree>
    <p:extLst>
      <p:ext uri="{BB962C8B-B14F-4D97-AF65-F5344CB8AC3E}">
        <p14:creationId xmlns:p14="http://schemas.microsoft.com/office/powerpoint/2010/main" val="366067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B5A37996-137E-430A-9B2D-EF43B777BBD0}"/>
              </a:ext>
            </a:extLst>
          </p:cNvPr>
          <p:cNvSpPr>
            <a:spLocks noGrp="1"/>
          </p:cNvSpPr>
          <p:nvPr>
            <p:ph type="sldNum" sz="quarter" idx="10"/>
          </p:nvPr>
        </p:nvSpPr>
        <p:spPr/>
        <p:txBody>
          <a:bodyPr/>
          <a:lstStyle/>
          <a:p>
            <a:fld id="{D8D877B3-D348-4611-9BDB-C5374591D951}" type="slidenum">
              <a:rPr lang="en-US" smtClean="0"/>
              <a:pPr/>
              <a:t>8</a:t>
            </a:fld>
            <a:endParaRPr lang="en-US" dirty="0"/>
          </a:p>
        </p:txBody>
      </p:sp>
      <p:pic>
        <p:nvPicPr>
          <p:cNvPr id="5" name="Billede 4">
            <a:extLst>
              <a:ext uri="{FF2B5EF4-FFF2-40B4-BE49-F238E27FC236}">
                <a16:creationId xmlns:a16="http://schemas.microsoft.com/office/drawing/2014/main" id="{FF32430D-6CEE-442F-9CA8-A5B007AFB09E}"/>
              </a:ext>
            </a:extLst>
          </p:cNvPr>
          <p:cNvPicPr>
            <a:picLocks noChangeAspect="1"/>
          </p:cNvPicPr>
          <p:nvPr/>
        </p:nvPicPr>
        <p:blipFill>
          <a:blip r:embed="rId3"/>
          <a:stretch>
            <a:fillRect/>
          </a:stretch>
        </p:blipFill>
        <p:spPr>
          <a:xfrm>
            <a:off x="1818813" y="101600"/>
            <a:ext cx="8932315" cy="5858031"/>
          </a:xfrm>
          <a:prstGeom prst="rect">
            <a:avLst/>
          </a:prstGeom>
        </p:spPr>
      </p:pic>
    </p:spTree>
    <p:extLst>
      <p:ext uri="{BB962C8B-B14F-4D97-AF65-F5344CB8AC3E}">
        <p14:creationId xmlns:p14="http://schemas.microsoft.com/office/powerpoint/2010/main" val="310478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B5A37996-137E-430A-9B2D-EF43B777BBD0}"/>
              </a:ext>
            </a:extLst>
          </p:cNvPr>
          <p:cNvSpPr>
            <a:spLocks noGrp="1"/>
          </p:cNvSpPr>
          <p:nvPr>
            <p:ph type="sldNum" sz="quarter" idx="10"/>
          </p:nvPr>
        </p:nvSpPr>
        <p:spPr/>
        <p:txBody>
          <a:bodyPr/>
          <a:lstStyle/>
          <a:p>
            <a:fld id="{D8D877B3-D348-4611-9BDB-C5374591D951}" type="slidenum">
              <a:rPr lang="en-US" smtClean="0"/>
              <a:pPr/>
              <a:t>9</a:t>
            </a:fld>
            <a:endParaRPr lang="en-US" dirty="0"/>
          </a:p>
        </p:txBody>
      </p:sp>
      <p:pic>
        <p:nvPicPr>
          <p:cNvPr id="5" name="Billede 4">
            <a:extLst>
              <a:ext uri="{FF2B5EF4-FFF2-40B4-BE49-F238E27FC236}">
                <a16:creationId xmlns:a16="http://schemas.microsoft.com/office/drawing/2014/main" id="{5031B216-8300-2C4C-1DE8-85023016E803}"/>
              </a:ext>
            </a:extLst>
          </p:cNvPr>
          <p:cNvPicPr>
            <a:picLocks noChangeAspect="1"/>
          </p:cNvPicPr>
          <p:nvPr/>
        </p:nvPicPr>
        <p:blipFill>
          <a:blip r:embed="rId3"/>
          <a:stretch>
            <a:fillRect/>
          </a:stretch>
        </p:blipFill>
        <p:spPr>
          <a:xfrm>
            <a:off x="2072311" y="304800"/>
            <a:ext cx="8595689" cy="5572740"/>
          </a:xfrm>
          <a:prstGeom prst="rect">
            <a:avLst/>
          </a:prstGeom>
        </p:spPr>
      </p:pic>
    </p:spTree>
    <p:extLst>
      <p:ext uri="{BB962C8B-B14F-4D97-AF65-F5344CB8AC3E}">
        <p14:creationId xmlns:p14="http://schemas.microsoft.com/office/powerpoint/2010/main" val="1079348843"/>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fb3083c-c57b-4611-a9bc-f653d3097a5f"/>
    <ds:schemaRef ds:uri="http://www.w3.org/XML/1998/namespace"/>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5884</TotalTime>
  <Words>528</Words>
  <Application>Microsoft Office PowerPoint</Application>
  <PresentationFormat>Widescreen</PresentationFormat>
  <Paragraphs>151</Paragraphs>
  <Slides>17</Slides>
  <Notes>8</Notes>
  <HiddenSlides>0</HiddenSlides>
  <MMClips>0</MMClips>
  <ScaleCrop>false</ScaleCrop>
  <HeadingPairs>
    <vt:vector size="8" baseType="variant">
      <vt:variant>
        <vt:lpstr>Benyttede skrifttyper</vt:lpstr>
      </vt:variant>
      <vt:variant>
        <vt:i4>4</vt:i4>
      </vt:variant>
      <vt:variant>
        <vt:lpstr>Tema</vt:lpstr>
      </vt:variant>
      <vt:variant>
        <vt:i4>2</vt:i4>
      </vt:variant>
      <vt:variant>
        <vt:lpstr>Integrerede OLE-servere</vt:lpstr>
      </vt:variant>
      <vt:variant>
        <vt:i4>1</vt:i4>
      </vt:variant>
      <vt:variant>
        <vt:lpstr>Slidetitler</vt:lpstr>
      </vt:variant>
      <vt:variant>
        <vt:i4>17</vt:i4>
      </vt:variant>
    </vt:vector>
  </HeadingPairs>
  <TitlesOfParts>
    <vt:vector size="24" baseType="lpstr">
      <vt:lpstr>Arial</vt:lpstr>
      <vt:lpstr>Arial Black</vt:lpstr>
      <vt:lpstr>Calibri</vt:lpstr>
      <vt:lpstr>Symbol</vt:lpstr>
      <vt:lpstr>AAU PowerPoint</vt:lpstr>
      <vt:lpstr>AAU PowerPoint - Blue</vt:lpstr>
      <vt:lpstr>Worksheet</vt:lpstr>
      <vt:lpstr>Institut for Kultur og Læring Medarbejdermøde 2./5. december 2022</vt:lpstr>
      <vt:lpstr>Ramme- og målsætning </vt:lpstr>
      <vt:lpstr>PowerPoint-præsentation</vt:lpstr>
      <vt:lpstr>PowerPoint-præsentation</vt:lpstr>
      <vt:lpstr>Eksternt Omsætning </vt:lpstr>
      <vt:lpstr>Udgifter</vt:lpstr>
      <vt:lpstr>Forbrugsmulighed</vt:lpstr>
      <vt:lpstr>PowerPoint-præsentation</vt:lpstr>
      <vt:lpstr>PowerPoint-præsentation</vt:lpstr>
      <vt:lpstr>Uddannelsesmidler Forbrugsomkostninger</vt:lpstr>
      <vt:lpstr>Forskningsmidler </vt:lpstr>
      <vt:lpstr>Forskningsgruppermidler </vt:lpstr>
      <vt:lpstr>Annuum</vt:lpstr>
      <vt:lpstr>Øvrige forskningsmidler </vt:lpstr>
      <vt:lpstr>TAP-midler</vt:lpstr>
      <vt:lpstr>Institutbudget 2023</vt:lpstr>
      <vt:lpstr>Institutbudget 2023</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 for Kultur og Læring</dc:title>
  <dc:creator>Lene Colding Bundgaard</dc:creator>
  <cp:lastModifiedBy>Lene Colding Bundgaard</cp:lastModifiedBy>
  <cp:revision>95</cp:revision>
  <cp:lastPrinted>2017-03-09T03:48:56Z</cp:lastPrinted>
  <dcterms:created xsi:type="dcterms:W3CDTF">2019-12-11T07:29:14Z</dcterms:created>
  <dcterms:modified xsi:type="dcterms:W3CDTF">2022-12-01T12:46:08Z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